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Dosis Light"/>
      <p:regular r:id="rId36"/>
      <p:bold r:id="rId37"/>
    </p:embeddedFont>
    <p:embeddedFont>
      <p:font typeface="Dosis"/>
      <p:regular r:id="rId38"/>
      <p:bold r:id="rId39"/>
    </p:embeddedFont>
    <p:embeddedFont>
      <p:font typeface="Dosis ExtraBold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Extra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DosisLight-bold.fntdata"/><Relationship Id="rId14" Type="http://schemas.openxmlformats.org/officeDocument/2006/relationships/slide" Target="slides/slide8.xml"/><Relationship Id="rId36" Type="http://schemas.openxmlformats.org/officeDocument/2006/relationships/font" Target="fonts/DosisLight-regular.fntdata"/><Relationship Id="rId17" Type="http://schemas.openxmlformats.org/officeDocument/2006/relationships/slide" Target="slides/slide11.xml"/><Relationship Id="rId39" Type="http://schemas.openxmlformats.org/officeDocument/2006/relationships/font" Target="fonts/Dosis-bold.fntdata"/><Relationship Id="rId16" Type="http://schemas.openxmlformats.org/officeDocument/2006/relationships/slide" Target="slides/slide10.xml"/><Relationship Id="rId38" Type="http://schemas.openxmlformats.org/officeDocument/2006/relationships/font" Target="fonts/Dosi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2e9982d74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c2e9982d74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dc4109e6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3dc4109e6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dc4109e6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3dc4109e6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dc4109e6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3dc4109e6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dc4109e6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3dc4109e6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dc4109e6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3dc4109e6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e1f8a3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e1f8a3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e1f8a3b8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e1f8a3b8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e1f8a3b8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e1f8a3b8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e1f8a3b8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e1f8a3b8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3e1f8a3b8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3e1f8a3b8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2e9982d74_2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c2e9982d74_2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cdd95bf4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cdd95bf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2e9982d74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c2e9982d74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cdd95bf4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3cdd95bf4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cdd95bf4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3cdd95bf4d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dd95bf4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3cdd95bf4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cdd95bf4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3cdd95bf4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cdd95bf4d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3cdd95bf4d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181903e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2181903e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c2e9982d74_2_1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c2e9982d74_2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c2e9982d74_2_8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c2e9982d74_2_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2e9982d74_2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c2e9982d74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c2e9982d74_2_2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c2e9982d74_2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2e9982d74_2_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c2e9982d74_2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dc4109e6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dc4109e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dc4109e6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dc4109e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dc4109e6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3dc4109e6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dc4109e6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3dc4109e6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32.png"/><Relationship Id="rId8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20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11" Type="http://schemas.openxmlformats.org/officeDocument/2006/relationships/image" Target="../media/image12.png"/><Relationship Id="rId10" Type="http://schemas.openxmlformats.org/officeDocument/2006/relationships/image" Target="../media/image20.png"/><Relationship Id="rId12" Type="http://schemas.openxmlformats.org/officeDocument/2006/relationships/image" Target="../media/image14.png"/><Relationship Id="rId9" Type="http://schemas.openxmlformats.org/officeDocument/2006/relationships/image" Target="../media/image1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11" Type="http://schemas.openxmlformats.org/officeDocument/2006/relationships/image" Target="../media/image25.png"/><Relationship Id="rId10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10" Type="http://schemas.openxmlformats.org/officeDocument/2006/relationships/image" Target="../media/image25.png"/><Relationship Id="rId9" Type="http://schemas.openxmlformats.org/officeDocument/2006/relationships/image" Target="../media/image4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8.png"/><Relationship Id="rId13" Type="http://schemas.openxmlformats.org/officeDocument/2006/relationships/image" Target="../media/image12.png"/><Relationship Id="rId1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2.png"/><Relationship Id="rId15" Type="http://schemas.openxmlformats.org/officeDocument/2006/relationships/image" Target="../media/image6.png"/><Relationship Id="rId14" Type="http://schemas.openxmlformats.org/officeDocument/2006/relationships/image" Target="../media/image14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21115" l="0" r="0" t="0"/>
          <a:stretch/>
        </p:blipFill>
        <p:spPr>
          <a:xfrm>
            <a:off x="48217" y="3715594"/>
            <a:ext cx="3552437" cy="142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b="0" l="0" r="30126" t="0"/>
          <a:stretch/>
        </p:blipFill>
        <p:spPr>
          <a:xfrm>
            <a:off x="7421741" y="2116610"/>
            <a:ext cx="1722260" cy="18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8">
            <a:alphaModFix/>
          </a:blip>
          <a:srcRect b="0" l="0" r="9816" t="3780"/>
          <a:stretch/>
        </p:blipFill>
        <p:spPr>
          <a:xfrm>
            <a:off x="6679190" y="0"/>
            <a:ext cx="2464810" cy="223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9">
            <a:alphaModFix/>
          </a:blip>
          <a:srcRect b="15659" l="0" r="0" t="0"/>
          <a:stretch/>
        </p:blipFill>
        <p:spPr>
          <a:xfrm>
            <a:off x="3209299" y="3892034"/>
            <a:ext cx="1691704" cy="125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6">
            <a:alphaModFix/>
          </a:blip>
          <a:srcRect b="0" l="0" r="25023" t="15084"/>
          <a:stretch/>
        </p:blipFill>
        <p:spPr>
          <a:xfrm>
            <a:off x="7523164" y="1"/>
            <a:ext cx="1620837" cy="181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7">
            <a:alphaModFix/>
          </a:blip>
          <a:srcRect b="25695" l="4367" r="0" t="0"/>
          <a:stretch/>
        </p:blipFill>
        <p:spPr>
          <a:xfrm>
            <a:off x="0" y="4038250"/>
            <a:ext cx="3443587" cy="1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6">
            <a:alphaModFix/>
          </a:blip>
          <a:srcRect b="0" l="0" r="4936" t="11756"/>
          <a:stretch/>
        </p:blipFill>
        <p:spPr>
          <a:xfrm flipH="1">
            <a:off x="0" y="0"/>
            <a:ext cx="1721796" cy="150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 rotWithShape="1">
          <a:blip r:embed="rId7">
            <a:alphaModFix/>
          </a:blip>
          <a:srcRect b="0" l="8977" r="0" t="19244"/>
          <a:stretch/>
        </p:blipFill>
        <p:spPr>
          <a:xfrm flipH="1">
            <a:off x="7621869" y="0"/>
            <a:ext cx="1522131" cy="137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6">
            <a:alphaModFix/>
          </a:blip>
          <a:srcRect b="0" l="12467" r="0" t="13857"/>
          <a:stretch/>
        </p:blipFill>
        <p:spPr>
          <a:xfrm>
            <a:off x="-1" y="0"/>
            <a:ext cx="1306973" cy="112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7">
            <a:alphaModFix/>
          </a:blip>
          <a:srcRect b="15888" l="0" r="19109" t="0"/>
          <a:stretch/>
        </p:blipFill>
        <p:spPr>
          <a:xfrm>
            <a:off x="7400012" y="3762194"/>
            <a:ext cx="1743988" cy="138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6">
            <a:alphaModFix/>
          </a:blip>
          <a:srcRect b="35052" l="0" r="0" t="0"/>
          <a:stretch/>
        </p:blipFill>
        <p:spPr>
          <a:xfrm>
            <a:off x="0" y="4070958"/>
            <a:ext cx="1942827" cy="107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7">
            <a:alphaModFix/>
          </a:blip>
          <a:srcRect b="0" l="0" r="6912" t="19644"/>
          <a:stretch/>
        </p:blipFill>
        <p:spPr>
          <a:xfrm>
            <a:off x="6793279" y="0"/>
            <a:ext cx="2350721" cy="103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4997" y="1251188"/>
            <a:ext cx="1691974" cy="159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1256" y="3548789"/>
            <a:ext cx="1483968" cy="147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 rotWithShape="1">
          <a:blip r:embed="rId8">
            <a:alphaModFix/>
          </a:blip>
          <a:srcRect b="17541" l="0" r="0" t="0"/>
          <a:stretch/>
        </p:blipFill>
        <p:spPr>
          <a:xfrm>
            <a:off x="16795" y="4118908"/>
            <a:ext cx="2438579" cy="102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81834" y="0"/>
            <a:ext cx="1562166" cy="159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6">
            <a:alphaModFix/>
          </a:blip>
          <a:srcRect b="0" l="0" r="50000" t="0"/>
          <a:stretch/>
        </p:blipFill>
        <p:spPr>
          <a:xfrm>
            <a:off x="8298013" y="2845899"/>
            <a:ext cx="845987" cy="15947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/>
          <p:nvPr>
            <p:ph idx="2" type="pic"/>
          </p:nvPr>
        </p:nvSpPr>
        <p:spPr>
          <a:xfrm>
            <a:off x="5686425" y="562896"/>
            <a:ext cx="2886076" cy="4017708"/>
          </a:xfrm>
          <a:prstGeom prst="roundRect">
            <a:avLst>
              <a:gd fmla="val 841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6">
            <a:alphaModFix/>
          </a:blip>
          <a:srcRect b="0" l="0" r="22042" t="0"/>
          <a:stretch/>
        </p:blipFill>
        <p:spPr>
          <a:xfrm>
            <a:off x="7987133" y="1271267"/>
            <a:ext cx="1156868" cy="147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2081984" cy="158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60780" y="0"/>
            <a:ext cx="1562166" cy="159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6199" y="3548789"/>
            <a:ext cx="1876133" cy="15947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>
            <p:ph idx="2" type="pic"/>
          </p:nvPr>
        </p:nvSpPr>
        <p:spPr>
          <a:xfrm>
            <a:off x="693321" y="1255297"/>
            <a:ext cx="2632911" cy="263290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2569" y="1312625"/>
            <a:ext cx="1876133" cy="159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53173" y="1341987"/>
            <a:ext cx="1691975" cy="159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554" y="1333731"/>
            <a:ext cx="2081984" cy="15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>
            <p:ph idx="2" type="pic"/>
          </p:nvPr>
        </p:nvSpPr>
        <p:spPr>
          <a:xfrm>
            <a:off x="1291955" y="1578430"/>
            <a:ext cx="1556283" cy="155628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21"/>
          <p:cNvSpPr/>
          <p:nvPr>
            <p:ph idx="3" type="pic"/>
          </p:nvPr>
        </p:nvSpPr>
        <p:spPr>
          <a:xfrm>
            <a:off x="3793859" y="1578430"/>
            <a:ext cx="1556283" cy="155628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21"/>
          <p:cNvSpPr/>
          <p:nvPr>
            <p:ph idx="4" type="pic"/>
          </p:nvPr>
        </p:nvSpPr>
        <p:spPr>
          <a:xfrm>
            <a:off x="6295762" y="1578430"/>
            <a:ext cx="1556283" cy="155628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 rotWithShape="1">
          <a:blip r:embed="rId6">
            <a:alphaModFix/>
          </a:blip>
          <a:srcRect b="0" l="0" r="5238" t="15306"/>
          <a:stretch/>
        </p:blipFill>
        <p:spPr>
          <a:xfrm>
            <a:off x="7483648" y="0"/>
            <a:ext cx="1660352" cy="139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 rotWithShape="1">
          <a:blip r:embed="rId7">
            <a:alphaModFix/>
          </a:blip>
          <a:srcRect b="0" l="0" r="6460" t="16597"/>
          <a:stretch/>
        </p:blipFill>
        <p:spPr>
          <a:xfrm flipH="1">
            <a:off x="0" y="0"/>
            <a:ext cx="1437443" cy="12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 rotWithShape="1">
          <a:blip r:embed="rId6">
            <a:alphaModFix/>
          </a:blip>
          <a:srcRect b="0" l="0" r="5423" t="11756"/>
          <a:stretch/>
        </p:blipFill>
        <p:spPr>
          <a:xfrm>
            <a:off x="6723169" y="0"/>
            <a:ext cx="2420831" cy="93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3"/>
          <p:cNvPicPr preferRelativeResize="0"/>
          <p:nvPr/>
        </p:nvPicPr>
        <p:blipFill rotWithShape="1">
          <a:blip r:embed="rId7">
            <a:alphaModFix/>
          </a:blip>
          <a:srcRect b="29963" l="0" r="0" t="0"/>
          <a:stretch/>
        </p:blipFill>
        <p:spPr>
          <a:xfrm>
            <a:off x="0" y="3986904"/>
            <a:ext cx="1617701" cy="115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6">
            <a:alphaModFix/>
          </a:blip>
          <a:srcRect b="0" l="0" r="0" t="25941"/>
          <a:stretch/>
        </p:blipFill>
        <p:spPr>
          <a:xfrm>
            <a:off x="6647215" y="0"/>
            <a:ext cx="2471804" cy="75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6041" y="1774590"/>
            <a:ext cx="1441885" cy="126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1733" y="0"/>
            <a:ext cx="1441886" cy="126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496" y="2313793"/>
            <a:ext cx="2438579" cy="124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>
            <p:ph idx="2" type="pic"/>
          </p:nvPr>
        </p:nvSpPr>
        <p:spPr>
          <a:xfrm>
            <a:off x="5475440" y="438932"/>
            <a:ext cx="2431757" cy="24177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24"/>
          <p:cNvSpPr/>
          <p:nvPr>
            <p:ph idx="3" type="pic"/>
          </p:nvPr>
        </p:nvSpPr>
        <p:spPr>
          <a:xfrm>
            <a:off x="1236796" y="438932"/>
            <a:ext cx="2431757" cy="24177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6">
            <a:alphaModFix/>
          </a:blip>
          <a:srcRect b="11833" l="0" r="0" t="0"/>
          <a:stretch/>
        </p:blipFill>
        <p:spPr>
          <a:xfrm>
            <a:off x="-8248" y="3788935"/>
            <a:ext cx="1807496" cy="135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2172" y="2311220"/>
            <a:ext cx="1630076" cy="153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 rotWithShape="1">
          <a:blip r:embed="rId8">
            <a:alphaModFix/>
          </a:blip>
          <a:srcRect b="8536" l="0" r="0" t="0"/>
          <a:stretch/>
        </p:blipFill>
        <p:spPr>
          <a:xfrm>
            <a:off x="5780823" y="3847590"/>
            <a:ext cx="1429679" cy="129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9">
            <a:alphaModFix/>
          </a:blip>
          <a:srcRect b="0" l="47795" r="0" t="0"/>
          <a:stretch/>
        </p:blipFill>
        <p:spPr>
          <a:xfrm>
            <a:off x="5661877" y="3969811"/>
            <a:ext cx="725191" cy="12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10">
            <a:alphaModFix/>
          </a:blip>
          <a:srcRect b="30061" l="0" r="0" t="0"/>
          <a:stretch/>
        </p:blipFill>
        <p:spPr>
          <a:xfrm>
            <a:off x="3312512" y="4306266"/>
            <a:ext cx="2349366" cy="83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11">
            <a:alphaModFix/>
          </a:blip>
          <a:srcRect b="7134" l="0" r="0" t="0"/>
          <a:stretch/>
        </p:blipFill>
        <p:spPr>
          <a:xfrm>
            <a:off x="7138183" y="3724671"/>
            <a:ext cx="2005816" cy="141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2337871"/>
            <a:ext cx="1505016" cy="153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>
            <p:ph idx="2" type="pic"/>
          </p:nvPr>
        </p:nvSpPr>
        <p:spPr>
          <a:xfrm>
            <a:off x="370114" y="2571745"/>
            <a:ext cx="8403771" cy="22016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4" name="Google Shape;134;p25"/>
          <p:cNvPicPr preferRelativeResize="0"/>
          <p:nvPr/>
        </p:nvPicPr>
        <p:blipFill rotWithShape="1">
          <a:blip r:embed="rId6">
            <a:alphaModFix/>
          </a:blip>
          <a:srcRect b="68928" l="0" r="0" t="0"/>
          <a:stretch/>
        </p:blipFill>
        <p:spPr>
          <a:xfrm>
            <a:off x="1505016" y="4666121"/>
            <a:ext cx="1807496" cy="47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889" y="2386165"/>
            <a:ext cx="1630076" cy="153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7">
            <a:alphaModFix/>
          </a:blip>
          <a:srcRect b="0" l="0" r="75516" t="0"/>
          <a:stretch/>
        </p:blipFill>
        <p:spPr>
          <a:xfrm>
            <a:off x="8560933" y="3147268"/>
            <a:ext cx="583067" cy="98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18193" y="3958303"/>
            <a:ext cx="1389135" cy="12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57962" y="1418299"/>
            <a:ext cx="2349366" cy="119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99833" y="113916"/>
            <a:ext cx="1807496" cy="153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>
            <p:ph idx="2" type="pic"/>
          </p:nvPr>
        </p:nvSpPr>
        <p:spPr>
          <a:xfrm>
            <a:off x="5988844" y="611981"/>
            <a:ext cx="1840707" cy="4027717"/>
          </a:xfrm>
          <a:prstGeom prst="roundRect">
            <a:avLst>
              <a:gd fmla="val 13456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44" name="Google Shape;144;p26"/>
          <p:cNvPicPr preferRelativeResize="0"/>
          <p:nvPr/>
        </p:nvPicPr>
        <p:blipFill rotWithShape="1">
          <a:blip r:embed="rId9">
            <a:alphaModFix/>
          </a:blip>
          <a:srcRect b="0" l="0" r="78546" t="0"/>
          <a:stretch/>
        </p:blipFill>
        <p:spPr>
          <a:xfrm>
            <a:off x="8639965" y="2243822"/>
            <a:ext cx="504035" cy="119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11">
            <a:alphaModFix/>
          </a:blip>
          <a:srcRect b="0" l="71382" r="0" t="0"/>
          <a:stretch/>
        </p:blipFill>
        <p:spPr>
          <a:xfrm flipH="1">
            <a:off x="8713301" y="785374"/>
            <a:ext cx="430699" cy="153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3924" y="2977850"/>
            <a:ext cx="1630076" cy="153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 rotWithShape="1">
          <a:blip r:embed="rId7">
            <a:alphaModFix/>
          </a:blip>
          <a:srcRect b="0" l="0" r="0" t="46008"/>
          <a:stretch/>
        </p:blipFill>
        <p:spPr>
          <a:xfrm>
            <a:off x="6762626" y="-1"/>
            <a:ext cx="2381374" cy="53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54865" y="504451"/>
            <a:ext cx="1389135" cy="12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9">
            <a:alphaModFix/>
          </a:blip>
          <a:srcRect b="19409" l="0" r="0" t="0"/>
          <a:stretch/>
        </p:blipFill>
        <p:spPr>
          <a:xfrm>
            <a:off x="6801742" y="4178759"/>
            <a:ext cx="2349366" cy="96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7638984" y="1607646"/>
            <a:ext cx="1505016" cy="1536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>
            <p:ph idx="2" type="pic"/>
          </p:nvPr>
        </p:nvSpPr>
        <p:spPr>
          <a:xfrm>
            <a:off x="5384601" y="650081"/>
            <a:ext cx="2834284" cy="3771900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2994" y="12361"/>
            <a:ext cx="1807496" cy="153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7">
            <a:alphaModFix/>
          </a:blip>
          <a:srcRect b="0" l="0" r="60777" t="0"/>
          <a:stretch/>
        </p:blipFill>
        <p:spPr>
          <a:xfrm>
            <a:off x="8504635" y="2986688"/>
            <a:ext cx="639365" cy="153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0811" y="3086549"/>
            <a:ext cx="1429679" cy="14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9">
            <a:alphaModFix/>
          </a:blip>
          <a:srcRect b="0" l="0" r="16699" t="0"/>
          <a:stretch/>
        </p:blipFill>
        <p:spPr>
          <a:xfrm>
            <a:off x="7953056" y="1458852"/>
            <a:ext cx="1190944" cy="14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10">
            <a:alphaModFix/>
          </a:blip>
          <a:srcRect b="10229" l="0" r="0" t="0"/>
          <a:stretch/>
        </p:blipFill>
        <p:spPr>
          <a:xfrm>
            <a:off x="5117119" y="4248069"/>
            <a:ext cx="2381374" cy="88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11">
            <a:alphaModFix/>
          </a:blip>
          <a:srcRect b="0" l="0" r="0" t="46540"/>
          <a:stretch/>
        </p:blipFill>
        <p:spPr>
          <a:xfrm>
            <a:off x="4570888" y="0"/>
            <a:ext cx="1389135" cy="65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12">
            <a:alphaModFix/>
          </a:blip>
          <a:srcRect b="69409" l="0" r="75691" t="0"/>
          <a:stretch/>
        </p:blipFill>
        <p:spPr>
          <a:xfrm>
            <a:off x="8572880" y="4777304"/>
            <a:ext cx="571120" cy="36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38183" y="0"/>
            <a:ext cx="2005816" cy="152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43734" y="3566393"/>
            <a:ext cx="1505016" cy="153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84777" y="3015359"/>
            <a:ext cx="1807496" cy="153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>
            <p:ph idx="2" type="pic"/>
          </p:nvPr>
        </p:nvSpPr>
        <p:spPr>
          <a:xfrm>
            <a:off x="3444698" y="506016"/>
            <a:ext cx="5059937" cy="3448050"/>
          </a:xfrm>
          <a:prstGeom prst="roundRect">
            <a:avLst>
              <a:gd fmla="val 1000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328394" y="5191182"/>
            <a:ext cx="1679403" cy="18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>
            <a:hlinkClick r:id="rId4"/>
          </p:cNvPr>
          <p:cNvSpPr txBox="1"/>
          <p:nvPr/>
        </p:nvSpPr>
        <p:spPr>
          <a:xfrm>
            <a:off x="3136204" y="523297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4.jp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hyperlink" Target="https://www.kaggle.com/datasets/muhmores/spotify-top-100-songs-of-2015201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426993" y="404313"/>
            <a:ext cx="23488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1346174" y="2906975"/>
            <a:ext cx="4084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Deep Analysis throughout the years of 2010-2019</a:t>
            </a:r>
            <a:endParaRPr sz="18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81" name="Google Shape;181;p31"/>
          <p:cNvSpPr/>
          <p:nvPr/>
        </p:nvSpPr>
        <p:spPr>
          <a:xfrm>
            <a:off x="1346182" y="3582420"/>
            <a:ext cx="2628900" cy="310043"/>
          </a:xfrm>
          <a:prstGeom prst="roundRect">
            <a:avLst>
              <a:gd fmla="val 50000" name="adj"/>
            </a:avLst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May </a:t>
            </a:r>
            <a:r>
              <a:rPr lang="ko"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 </a:t>
            </a: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1st</a:t>
            </a:r>
            <a:r>
              <a:rPr lang="ko"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, 20</a:t>
            </a: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23</a:t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1346183" y="1251037"/>
            <a:ext cx="3746046" cy="1592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100 Spotify</a:t>
            </a:r>
            <a:endParaRPr sz="5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5532475" y="2434750"/>
            <a:ext cx="2526000" cy="2265300"/>
          </a:xfrm>
          <a:prstGeom prst="ellipse">
            <a:avLst/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David Alfonso,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Daisy Kolosovskiy,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Miguel Garcia,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BPM per song per Genre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00" y="651375"/>
            <a:ext cx="6705580" cy="42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Energy per Song per Genre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25" y="582175"/>
            <a:ext cx="6782756" cy="42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2019571" y="143575"/>
            <a:ext cx="5412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Decibals per Song per Genre 2010-2014</a:t>
            </a:r>
            <a:endParaRPr sz="16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25" y="490550"/>
            <a:ext cx="6830387" cy="43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/>
        </p:nvSpPr>
        <p:spPr>
          <a:xfrm>
            <a:off x="2019571" y="143575"/>
            <a:ext cx="5412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Distribution of Attributes for Dance Pop Genre 2010-2014</a:t>
            </a:r>
            <a:endParaRPr sz="16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875" y="606000"/>
            <a:ext cx="5029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/>
        </p:nvSpPr>
        <p:spPr>
          <a:xfrm>
            <a:off x="2019571" y="143575"/>
            <a:ext cx="5412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Distribution of Attributes Pop Genre 2010-2014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50" y="590550"/>
            <a:ext cx="51816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4803" l="20583" r="27041" t="30020"/>
          <a:stretch/>
        </p:blipFill>
        <p:spPr>
          <a:xfrm>
            <a:off x="1470950" y="449700"/>
            <a:ext cx="5725327" cy="445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6"/>
          <p:cNvPicPr preferRelativeResize="0"/>
          <p:nvPr/>
        </p:nvPicPr>
        <p:blipFill rotWithShape="1">
          <a:blip r:embed="rId3">
            <a:alphaModFix/>
          </a:blip>
          <a:srcRect b="2668" l="19851" r="39896" t="27111"/>
          <a:stretch/>
        </p:blipFill>
        <p:spPr>
          <a:xfrm>
            <a:off x="131400" y="65700"/>
            <a:ext cx="3116124" cy="33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 rotWithShape="1">
          <a:blip r:embed="rId4">
            <a:alphaModFix/>
          </a:blip>
          <a:srcRect b="2278" l="14756" r="37687" t="27830"/>
          <a:stretch/>
        </p:blipFill>
        <p:spPr>
          <a:xfrm>
            <a:off x="6224975" y="0"/>
            <a:ext cx="2919025" cy="26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 rotWithShape="1">
          <a:blip r:embed="rId5">
            <a:alphaModFix/>
          </a:blip>
          <a:srcRect b="0" l="14232" r="36003" t="25059"/>
          <a:stretch/>
        </p:blipFill>
        <p:spPr>
          <a:xfrm>
            <a:off x="3097350" y="2233850"/>
            <a:ext cx="3498598" cy="28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3454650" y="877975"/>
            <a:ext cx="303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Biggest differences</a:t>
            </a:r>
            <a:endParaRPr b="1" sz="2400">
              <a:solidFill>
                <a:schemeClr val="lt1"/>
              </a:solidFill>
              <a:highlight>
                <a:schemeClr val="lt1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1504" l="19127" r="11040" t="24399"/>
          <a:stretch/>
        </p:blipFill>
        <p:spPr>
          <a:xfrm>
            <a:off x="188900" y="1056250"/>
            <a:ext cx="5406300" cy="35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/>
        </p:nvSpPr>
        <p:spPr>
          <a:xfrm>
            <a:off x="3350775" y="1773950"/>
            <a:ext cx="54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 txBox="1"/>
          <p:nvPr/>
        </p:nvSpPr>
        <p:spPr>
          <a:xfrm>
            <a:off x="1129650" y="71050"/>
            <a:ext cx="362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Average BPM by Genres from 2015-2019</a:t>
            </a:r>
            <a:endParaRPr b="1" sz="2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5514250" y="1822925"/>
            <a:ext cx="2548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Dance pop  &amp; Pop both in range of ~115 BPM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Lowest BPM Genre: EDM ~100 BPM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Highest BPM  Genre: Canadian Contemporary R&amp;B ~ 125 BPM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Most common BPM ranged between ~100 to ~125 BPM 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8"/>
          <p:cNvPicPr preferRelativeResize="0"/>
          <p:nvPr/>
        </p:nvPicPr>
        <p:blipFill rotWithShape="1">
          <a:blip r:embed="rId3">
            <a:alphaModFix/>
          </a:blip>
          <a:srcRect b="2688" l="19327" r="11520" t="24067"/>
          <a:stretch/>
        </p:blipFill>
        <p:spPr>
          <a:xfrm>
            <a:off x="3308575" y="985100"/>
            <a:ext cx="5353626" cy="354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/>
        </p:nvSpPr>
        <p:spPr>
          <a:xfrm>
            <a:off x="2419863" y="171275"/>
            <a:ext cx="616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Average Energy by Genre from 2015-2019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171300" y="985100"/>
            <a:ext cx="2880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Char char="●"/>
            </a:pPr>
            <a:r>
              <a:rPr b="1" lang="ko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Dance pop and pop had different average energy levels by ~5 levels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Char char="●"/>
            </a:pPr>
            <a:r>
              <a:rPr b="1" lang="ko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Lowest Average Energy Genre: British Soul, ~47 level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Char char="●"/>
            </a:pPr>
            <a:r>
              <a:rPr b="1" lang="ko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Highest Average Energy Genre: Big Room, ~72 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Char char="●"/>
            </a:pPr>
            <a:r>
              <a:rPr b="1" lang="ko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Most Common Average Energy average: ~60 to ~75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19487" r="10562" t="24391"/>
          <a:stretch/>
        </p:blipFill>
        <p:spPr>
          <a:xfrm>
            <a:off x="2958225" y="895275"/>
            <a:ext cx="5415675" cy="36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/>
        </p:nvSpPr>
        <p:spPr>
          <a:xfrm>
            <a:off x="1973150" y="182050"/>
            <a:ext cx="437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Average Duration by Genres from 2015 - 2019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149900" y="1060025"/>
            <a:ext cx="2644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Dance pop and Pop between 210 - 230 seconds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Highest Genre: 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Art Pop, ~300 seconds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Lowest Genre: 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Big Room, ~190 seconds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b="1"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Most Common Duration: ~190 to ~230 seconds</a:t>
            </a:r>
            <a:endParaRPr b="1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/>
        </p:nvSpPr>
        <p:spPr>
          <a:xfrm>
            <a:off x="952500" y="3025496"/>
            <a:ext cx="2063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Identified top music genres for 2010 - 2014</a:t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-1079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Light"/>
              <a:buChar char="▪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Music metrics analysis for the top genre</a:t>
            </a:r>
            <a:endParaRPr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952499" y="2499005"/>
            <a:ext cx="206308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Genres 2010-2014</a:t>
            </a:r>
            <a:endParaRPr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952499" y="2106590"/>
            <a:ext cx="70775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01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3543765" y="3025496"/>
            <a:ext cx="2063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Identified top music genres for 2015 - 2019</a:t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Music metrics analysis for the top genre</a:t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3543764" y="2499005"/>
            <a:ext cx="206308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Genres 2015-2019</a:t>
            </a:r>
            <a:endParaRPr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3543764" y="2106590"/>
            <a:ext cx="70775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02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6135030" y="3025496"/>
            <a:ext cx="2063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Top downloaded artists on Spotify for 2010 - 2019</a:t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-1270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Music metrics for the top artists</a:t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6135029" y="2499005"/>
            <a:ext cx="206308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artists for 2010 - 2019</a:t>
            </a:r>
            <a:endParaRPr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6135029" y="2106590"/>
            <a:ext cx="70775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03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952499" y="1010009"/>
            <a:ext cx="6761391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Contents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/>
        </p:nvSpPr>
        <p:spPr>
          <a:xfrm>
            <a:off x="1126650" y="1323675"/>
            <a:ext cx="6890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Part III</a:t>
            </a:r>
            <a:endParaRPr b="1"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artists for 2010 - 2019</a:t>
            </a:r>
            <a:endParaRPr sz="2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Top downloaded artists on Spotify for 2010 - 2019</a:t>
            </a:r>
            <a:endParaRPr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ko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Music metrics for the top artists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10 Most Frequent Artists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825" y="995000"/>
            <a:ext cx="5719800" cy="35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BPM by Top 10 Artists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74" y="684600"/>
            <a:ext cx="6328500" cy="39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Dance by Top 10 Artists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63" y="771075"/>
            <a:ext cx="6299469" cy="39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Popularity Scores for Top 10 Artists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038" y="718201"/>
            <a:ext cx="6051375" cy="394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Energy by Top 10 Artists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963" y="758275"/>
            <a:ext cx="6059525" cy="37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Average BPM, Energy, and Dance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00" y="637350"/>
            <a:ext cx="6393050" cy="40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/>
        </p:nvSpPr>
        <p:spPr>
          <a:xfrm>
            <a:off x="1679200" y="1051400"/>
            <a:ext cx="56049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CONCLUSIONS:</a:t>
            </a:r>
            <a:endParaRPr b="1"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Based on analysis of music metrics we were unable to find any discernible difference that set the top genre apart from the rest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osis"/>
              <a:buChar char="●"/>
            </a:pPr>
            <a:r>
              <a:rPr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If you want to be in the top spot of Spotify downloads, be the next Katy Perry by </a:t>
            </a:r>
            <a:r>
              <a:rPr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having</a:t>
            </a:r>
            <a:r>
              <a:rPr lang="ko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even metrics throughout your music to ensure longevity within the Top 100 spots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/>
        </p:nvSpPr>
        <p:spPr>
          <a:xfrm>
            <a:off x="3997779" y="1381484"/>
            <a:ext cx="4127046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Quote by top artist!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4361700" y="2455381"/>
            <a:ext cx="3867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“Comparisons are easily done, once you’ve had a taste of perfection.”</a:t>
            </a:r>
            <a:endParaRPr sz="15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396" name="Google Shape;396;p58"/>
          <p:cNvSpPr txBox="1"/>
          <p:nvPr/>
        </p:nvSpPr>
        <p:spPr>
          <a:xfrm>
            <a:off x="4361700" y="3461934"/>
            <a:ext cx="2166257" cy="30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5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- Katy Perry</a:t>
            </a:r>
            <a:endParaRPr i="1" sz="15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523" y="1997029"/>
            <a:ext cx="294128" cy="213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9414" l="0" r="0" t="9422"/>
          <a:stretch/>
        </p:blipFill>
        <p:spPr>
          <a:xfrm>
            <a:off x="678171" y="1255347"/>
            <a:ext cx="2632800" cy="2632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/>
        </p:nvSpPr>
        <p:spPr>
          <a:xfrm>
            <a:off x="2809875" y="1917353"/>
            <a:ext cx="3524250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5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Thanks !</a:t>
            </a:r>
            <a:endParaRPr sz="1100"/>
          </a:p>
        </p:txBody>
      </p:sp>
      <p:sp>
        <p:nvSpPr>
          <p:cNvPr id="404" name="Google Shape;404;p59"/>
          <p:cNvSpPr txBox="1"/>
          <p:nvPr/>
        </p:nvSpPr>
        <p:spPr>
          <a:xfrm>
            <a:off x="2810465" y="2741399"/>
            <a:ext cx="3523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1034142" y="909691"/>
            <a:ext cx="7075716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Agenda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4099630" y="2075993"/>
            <a:ext cx="944743" cy="944742"/>
          </a:xfrm>
          <a:prstGeom prst="ellipse">
            <a:avLst/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3439650" y="3316074"/>
            <a:ext cx="22647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Data collection and cleaning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205" name="Google Shape;205;p33"/>
          <p:cNvGrpSpPr/>
          <p:nvPr/>
        </p:nvGrpSpPr>
        <p:grpSpPr>
          <a:xfrm>
            <a:off x="4380389" y="2346043"/>
            <a:ext cx="383726" cy="393624"/>
            <a:chOff x="2772242" y="1560385"/>
            <a:chExt cx="376198" cy="385905"/>
          </a:xfrm>
        </p:grpSpPr>
        <p:sp>
          <p:nvSpPr>
            <p:cNvPr id="206" name="Google Shape;206;p33"/>
            <p:cNvSpPr/>
            <p:nvPr/>
          </p:nvSpPr>
          <p:spPr>
            <a:xfrm>
              <a:off x="2976990" y="1560385"/>
              <a:ext cx="171450" cy="171450"/>
            </a:xfrm>
            <a:custGeom>
              <a:rect b="b" l="l" r="r" t="t"/>
              <a:pathLst>
                <a:path extrusionOk="0" h="171450" w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2830203" y="1774840"/>
              <a:ext cx="238125" cy="171450"/>
            </a:xfrm>
            <a:custGeom>
              <a:rect b="b" l="l" r="r" t="t"/>
              <a:pathLst>
                <a:path extrusionOk="0" h="171450" w="238125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2986086" y="1739645"/>
              <a:ext cx="142875" cy="133350"/>
            </a:xfrm>
            <a:custGeom>
              <a:rect b="b" l="l" r="r" t="t"/>
              <a:pathLst>
                <a:path extrusionOk="0" h="133350" w="142875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2772242" y="1597152"/>
              <a:ext cx="180975" cy="276225"/>
            </a:xfrm>
            <a:custGeom>
              <a:rect b="b" l="l" r="r" t="t"/>
              <a:pathLst>
                <a:path extrusionOk="0" h="276225" w="18097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</p:grpSp>
      <p:sp>
        <p:nvSpPr>
          <p:cNvPr id="210" name="Google Shape;210;p33"/>
          <p:cNvSpPr/>
          <p:nvPr/>
        </p:nvSpPr>
        <p:spPr>
          <a:xfrm>
            <a:off x="1741307" y="2075993"/>
            <a:ext cx="944743" cy="944742"/>
          </a:xfrm>
          <a:prstGeom prst="ellipse">
            <a:avLst/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1081328" y="3316074"/>
            <a:ext cx="22647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Spotify music metrics explained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212" name="Google Shape;212;p33"/>
          <p:cNvGrpSpPr/>
          <p:nvPr/>
        </p:nvGrpSpPr>
        <p:grpSpPr>
          <a:xfrm>
            <a:off x="2063087" y="2342035"/>
            <a:ext cx="301182" cy="401640"/>
            <a:chOff x="3471472" y="902398"/>
            <a:chExt cx="295275" cy="393763"/>
          </a:xfrm>
        </p:grpSpPr>
        <p:sp>
          <p:nvSpPr>
            <p:cNvPr id="213" name="Google Shape;213;p33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</p:grpSp>
      <p:sp>
        <p:nvSpPr>
          <p:cNvPr id="215" name="Google Shape;215;p33"/>
          <p:cNvSpPr/>
          <p:nvPr/>
        </p:nvSpPr>
        <p:spPr>
          <a:xfrm>
            <a:off x="6461594" y="2075993"/>
            <a:ext cx="944744" cy="944742"/>
          </a:xfrm>
          <a:prstGeom prst="ellipse">
            <a:avLst/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5801615" y="3316074"/>
            <a:ext cx="22647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Music Analysis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grpSp>
        <p:nvGrpSpPr>
          <p:cNvPr id="217" name="Google Shape;217;p33"/>
          <p:cNvGrpSpPr/>
          <p:nvPr/>
        </p:nvGrpSpPr>
        <p:grpSpPr>
          <a:xfrm>
            <a:off x="6721820" y="2343687"/>
            <a:ext cx="398338" cy="398335"/>
            <a:chOff x="752656" y="1562597"/>
            <a:chExt cx="390525" cy="390525"/>
          </a:xfrm>
        </p:grpSpPr>
        <p:sp>
          <p:nvSpPr>
            <p:cNvPr id="218" name="Google Shape;218;p33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/>
        </p:nvSpPr>
        <p:spPr>
          <a:xfrm>
            <a:off x="1952959" y="947959"/>
            <a:ext cx="523808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Metric Definition</a:t>
            </a:r>
            <a:endParaRPr sz="2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6176660" y="1674287"/>
            <a:ext cx="232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BPM:  Beats Per Minute refers to the tempo or speed of a piece of music. It is typically measured by counting the beats that occur in one minute of the song,</a:t>
            </a:r>
            <a:endParaRPr sz="12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6176660" y="3288092"/>
            <a:ext cx="232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Dance: strong, infectious rhythm that makes you want to move your body. Features a consistent beat that is easy to follow and repetitive.</a:t>
            </a:r>
            <a:endParaRPr sz="12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229875" y="3288100"/>
            <a:ext cx="273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2700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Energy: intensity, excitement, and overall emotional impact of a piece of music</a:t>
            </a:r>
            <a:endParaRPr sz="12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3211286" y="1773875"/>
            <a:ext cx="1281605" cy="985994"/>
          </a:xfrm>
          <a:prstGeom prst="roundRect">
            <a:avLst>
              <a:gd fmla="val 844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9011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4651110" y="1773875"/>
            <a:ext cx="1281604" cy="985994"/>
          </a:xfrm>
          <a:prstGeom prst="roundRect">
            <a:avLst>
              <a:gd fmla="val 8448" name="adj"/>
            </a:avLst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3211286" y="2918089"/>
            <a:ext cx="1281605" cy="985994"/>
          </a:xfrm>
          <a:prstGeom prst="roundRect">
            <a:avLst>
              <a:gd fmla="val 844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9011F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4651110" y="2918089"/>
            <a:ext cx="1281604" cy="985994"/>
          </a:xfrm>
          <a:prstGeom prst="roundRect">
            <a:avLst>
              <a:gd fmla="val 8448" name="adj"/>
            </a:avLst>
          </a:prstGeom>
          <a:solidFill>
            <a:srgbClr val="3C21C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2799" y="2000007"/>
            <a:ext cx="278577" cy="16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0612" y="2000007"/>
            <a:ext cx="202601" cy="20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2800" y="3120506"/>
            <a:ext cx="278576" cy="27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0612" y="3157407"/>
            <a:ext cx="202601" cy="19247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3211286" y="3463066"/>
            <a:ext cx="1281605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9011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OPPORTUNITIES</a:t>
            </a:r>
            <a:endParaRPr sz="1100">
              <a:solidFill>
                <a:srgbClr val="09011F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4651110" y="3463066"/>
            <a:ext cx="1281604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THREATS</a:t>
            </a:r>
            <a:endParaRPr sz="1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3211286" y="2315795"/>
            <a:ext cx="1281605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9011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STRENGTHS</a:t>
            </a:r>
            <a:endParaRPr sz="1100">
              <a:solidFill>
                <a:srgbClr val="09011F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4651110" y="2315795"/>
            <a:ext cx="1281604" cy="216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000" lIns="0" spcFirstLastPara="1" rIns="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WEAKNESS</a:t>
            </a:r>
            <a:endParaRPr sz="11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106900" y="16742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127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Popularity</a:t>
            </a: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: how well-known and widely-liked a particular piece of music is, such as number of</a:t>
            </a:r>
            <a:endParaRPr sz="12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fan base.</a:t>
            </a:r>
            <a:endParaRPr sz="12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7">
            <a:alphaModFix/>
          </a:blip>
          <a:srcRect b="0" l="0" r="30478" t="0"/>
          <a:stretch/>
        </p:blipFill>
        <p:spPr>
          <a:xfrm>
            <a:off x="2998175" y="1692925"/>
            <a:ext cx="1559900" cy="10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300" y="1679450"/>
            <a:ext cx="1438475" cy="10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04400" y="2747075"/>
            <a:ext cx="1559900" cy="11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675" y="2747063"/>
            <a:ext cx="1438475" cy="11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/>
        </p:nvSpPr>
        <p:spPr>
          <a:xfrm>
            <a:off x="167650" y="2531900"/>
            <a:ext cx="273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0" lvl="0" marL="127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Duration</a:t>
            </a:r>
            <a:r>
              <a:rPr lang="ko" sz="12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: duration of track in seconds</a:t>
            </a:r>
            <a:endParaRPr sz="12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2373085" y="1333500"/>
            <a:ext cx="4397829" cy="2476500"/>
          </a:xfrm>
          <a:prstGeom prst="roundRect">
            <a:avLst>
              <a:gd fmla="val 7876" name="adj"/>
            </a:avLst>
          </a:prstGeom>
          <a:solidFill>
            <a:srgbClr val="3C21C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Section Break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Slide Title</a:t>
            </a:r>
            <a:endParaRPr sz="27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63" y="1570575"/>
            <a:ext cx="4318875" cy="20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/>
        </p:nvSpPr>
        <p:spPr>
          <a:xfrm>
            <a:off x="1126650" y="1323675"/>
            <a:ext cx="6890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Part I</a:t>
            </a:r>
            <a:endParaRPr b="1"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Analyzing the top Genres for 2010 - 2014.</a:t>
            </a:r>
            <a:endParaRPr b="1"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Char char="●"/>
            </a:pPr>
            <a:r>
              <a:rPr lang="ko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What were the top genres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osis"/>
              <a:buChar char="●"/>
            </a:pPr>
            <a:r>
              <a:rPr lang="ko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Were there any metrics that set the top genre apart</a:t>
            </a: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50" y="1022275"/>
            <a:ext cx="7811600" cy="37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2760850" y="476525"/>
            <a:ext cx="43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</a:t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2170875" y="166425"/>
            <a:ext cx="5037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         Spotify Top 100 songs of 2010 - 2019</a:t>
            </a:r>
            <a:endParaRPr sz="17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3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(</a:t>
            </a:r>
            <a:r>
              <a:rPr lang="ko" sz="1300" u="sng">
                <a:solidFill>
                  <a:schemeClr val="hlink"/>
                </a:solidFill>
                <a:latin typeface="Dosis ExtraBold"/>
                <a:ea typeface="Dosis ExtraBold"/>
                <a:cs typeface="Dosis ExtraBold"/>
                <a:sym typeface="Dosis ExtraBold"/>
                <a:hlinkClick r:id="rId4"/>
              </a:rPr>
              <a:t>https://www.kaggle.com/datasets/muhmores/spotify-top-100-songs-of-20152019</a:t>
            </a:r>
            <a:r>
              <a:rPr lang="ko" sz="13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)              by:  Michael Morris</a:t>
            </a:r>
            <a:endParaRPr sz="1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Genres by Spotify download 2010-2014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300" y="658925"/>
            <a:ext cx="5683449" cy="40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/>
        </p:nvSpPr>
        <p:spPr>
          <a:xfrm>
            <a:off x="2019571" y="143575"/>
            <a:ext cx="5412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Top Genres from 2010-2014</a:t>
            </a:r>
            <a:endParaRPr sz="24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00" y="582175"/>
            <a:ext cx="5755176" cy="42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